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03" r:id="rId5"/>
    <p:sldId id="428" r:id="rId6"/>
    <p:sldId id="436" r:id="rId7"/>
    <p:sldId id="433" r:id="rId8"/>
    <p:sldId id="268" r:id="rId9"/>
    <p:sldId id="328" r:id="rId10"/>
    <p:sldId id="388" r:id="rId11"/>
    <p:sldId id="410" r:id="rId12"/>
    <p:sldId id="431" r:id="rId13"/>
    <p:sldId id="415" r:id="rId14"/>
    <p:sldId id="395" r:id="rId15"/>
    <p:sldId id="411" r:id="rId16"/>
    <p:sldId id="414" r:id="rId17"/>
    <p:sldId id="412" r:id="rId18"/>
    <p:sldId id="400" r:id="rId19"/>
    <p:sldId id="334" r:id="rId20"/>
    <p:sldId id="417" r:id="rId21"/>
    <p:sldId id="419" r:id="rId22"/>
    <p:sldId id="420" r:id="rId23"/>
    <p:sldId id="421" r:id="rId24"/>
    <p:sldId id="416" r:id="rId25"/>
    <p:sldId id="359" r:id="rId26"/>
    <p:sldId id="360" r:id="rId27"/>
    <p:sldId id="350" r:id="rId28"/>
    <p:sldId id="375" r:id="rId29"/>
    <p:sldId id="338" r:id="rId30"/>
    <p:sldId id="351" r:id="rId31"/>
    <p:sldId id="381" r:id="rId32"/>
    <p:sldId id="376" r:id="rId33"/>
    <p:sldId id="385" r:id="rId34"/>
    <p:sldId id="43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368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114" y="6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18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7DF629-235C-453D-B207-03939C4D601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E19958F-DDE8-439D-B6CB-084A2F597A8A}">
      <dgm:prSet phldrT="[Teks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400" b="1" dirty="0">
              <a:solidFill>
                <a:srgbClr val="0000FF"/>
              </a:solidFill>
              <a:latin typeface="+mn-lt"/>
            </a:rPr>
            <a:t>PRZEDSZKOLE 02.11.1973r. </a:t>
          </a:r>
        </a:p>
      </dgm:t>
    </dgm:pt>
    <dgm:pt modelId="{C8ECE69F-44EB-4322-B1C4-539C4E250661}" type="parTrans" cxnId="{1E57D6D9-84CB-43F6-A82A-A74EC214E0A1}">
      <dgm:prSet/>
      <dgm:spPr/>
      <dgm:t>
        <a:bodyPr/>
        <a:lstStyle/>
        <a:p>
          <a:endParaRPr lang="pl-PL"/>
        </a:p>
      </dgm:t>
    </dgm:pt>
    <dgm:pt modelId="{09DFEE1C-8057-4AE7-80F4-FCE5E05FDA2B}" type="sibTrans" cxnId="{1E57D6D9-84CB-43F6-A82A-A74EC214E0A1}">
      <dgm:prSet/>
      <dgm:spPr/>
      <dgm:t>
        <a:bodyPr/>
        <a:lstStyle/>
        <a:p>
          <a:endParaRPr lang="pl-PL"/>
        </a:p>
      </dgm:t>
    </dgm:pt>
    <dgm:pt modelId="{BCD1390F-820C-49BC-A106-4C2793C0E3D9}">
      <dgm:prSet phldrT="[Teks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endParaRPr lang="pl-PL" sz="2000" b="1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algn="ctr"/>
          <a:endParaRPr lang="pl-PL" sz="2000" b="1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LICZBA ODDZIAŁÓW 10 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Liczba dzieci 237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3 </a:t>
          </a:r>
          <a:r>
            <a:rPr lang="pl-PL" sz="2000" b="1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4 </a:t>
          </a:r>
          <a:r>
            <a:rPr lang="pl-PL" sz="2000" b="1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endParaRPr lang="pl-PL" sz="2000" b="1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5 </a:t>
          </a:r>
          <a:r>
            <a:rPr lang="pl-PL" sz="2000" b="1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endParaRPr lang="pl-PL" sz="2000" b="1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6 </a:t>
          </a:r>
          <a:r>
            <a:rPr lang="pl-PL" sz="2000" b="1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endParaRPr lang="pl-PL" sz="2000" b="1" dirty="0">
            <a:solidFill>
              <a:srgbClr val="0000FF"/>
            </a:solidFill>
            <a:latin typeface="+mn-lt"/>
            <a:cs typeface="Arial" pitchFamily="34" charset="0"/>
          </a:endParaRPr>
        </a:p>
      </dgm:t>
    </dgm:pt>
    <dgm:pt modelId="{6B527BF9-5C89-4F70-A504-37E738AB9B1D}" type="parTrans" cxnId="{0E21C1A1-A8F5-4D0A-98E2-9ED18FB44DC7}">
      <dgm:prSet/>
      <dgm:spPr/>
      <dgm:t>
        <a:bodyPr/>
        <a:lstStyle/>
        <a:p>
          <a:endParaRPr lang="pl-PL"/>
        </a:p>
      </dgm:t>
    </dgm:pt>
    <dgm:pt modelId="{A81B9EDF-FE83-4E0B-9FD7-1AA112DFC3BF}" type="sibTrans" cxnId="{0E21C1A1-A8F5-4D0A-98E2-9ED18FB44DC7}">
      <dgm:prSet/>
      <dgm:spPr/>
      <dgm:t>
        <a:bodyPr/>
        <a:lstStyle/>
        <a:p>
          <a:endParaRPr lang="pl-PL"/>
        </a:p>
      </dgm:t>
    </dgm:pt>
    <dgm:pt modelId="{1EACF59B-AF17-4D1C-BF87-554CE68D3405}">
      <dgm:prSet phldrT="[Teks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 anchor="ctr" anchorCtr="1"/>
        <a:lstStyle/>
        <a:p>
          <a:pPr algn="ctr"/>
          <a:endParaRPr lang="pl-PL" sz="2400" dirty="0"/>
        </a:p>
        <a:p>
          <a:pPr algn="just"/>
          <a:r>
            <a:rPr lang="pl-PL" sz="2000" b="1" dirty="0">
              <a:solidFill>
                <a:schemeClr val="tx1"/>
              </a:solidFill>
              <a:latin typeface="+mn-lt"/>
              <a:cs typeface="Arial" pitchFamily="34" charset="0"/>
            </a:rPr>
            <a:t>          </a:t>
          </a:r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Nauczyciele specjaliści</a:t>
          </a:r>
        </a:p>
        <a:p>
          <a:pPr algn="just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                Logopeda – 1</a:t>
          </a:r>
        </a:p>
        <a:p>
          <a:pPr algn="just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                Pedagog – 1</a:t>
          </a:r>
        </a:p>
        <a:p>
          <a:pPr algn="just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                Religia - 1</a:t>
          </a:r>
        </a:p>
        <a:p>
          <a:pPr algn="just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Nauczyciel języka nowożytnego - 1</a:t>
          </a:r>
        </a:p>
      </dgm:t>
    </dgm:pt>
    <dgm:pt modelId="{7C246BC9-7098-4139-99ED-321E860B7AD6}" type="parTrans" cxnId="{EF529694-DE68-49EB-A74D-BDD595C8D9EB}">
      <dgm:prSet/>
      <dgm:spPr/>
      <dgm:t>
        <a:bodyPr/>
        <a:lstStyle/>
        <a:p>
          <a:endParaRPr lang="pl-PL"/>
        </a:p>
      </dgm:t>
    </dgm:pt>
    <dgm:pt modelId="{DB4C7214-7413-4BAC-BB4D-5DABA5ACD580}" type="sibTrans" cxnId="{EF529694-DE68-49EB-A74D-BDD595C8D9EB}">
      <dgm:prSet/>
      <dgm:spPr/>
      <dgm:t>
        <a:bodyPr/>
        <a:lstStyle/>
        <a:p>
          <a:endParaRPr lang="pl-PL"/>
        </a:p>
      </dgm:t>
    </dgm:pt>
    <dgm:pt modelId="{B12F9D78-3428-440B-8D14-5B4D5920FE8C}">
      <dgm:prSet phldrT="[Teks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Pracownicy administracji i obsługi </a:t>
          </a:r>
        </a:p>
        <a:p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26 osoby</a:t>
          </a:r>
        </a:p>
      </dgm:t>
    </dgm:pt>
    <dgm:pt modelId="{4FCB3A70-73DA-4C53-B522-3AFAA9A1FFF5}" type="parTrans" cxnId="{899B2AD1-436E-4E0A-AB6E-4FA966AB3890}">
      <dgm:prSet/>
      <dgm:spPr/>
      <dgm:t>
        <a:bodyPr/>
        <a:lstStyle/>
        <a:p>
          <a:endParaRPr lang="pl-PL"/>
        </a:p>
      </dgm:t>
    </dgm:pt>
    <dgm:pt modelId="{EBEA7D6B-ADCE-413F-94A1-5EC49210D7CE}" type="sibTrans" cxnId="{899B2AD1-436E-4E0A-AB6E-4FA966AB3890}">
      <dgm:prSet/>
      <dgm:spPr/>
      <dgm:t>
        <a:bodyPr/>
        <a:lstStyle/>
        <a:p>
          <a:endParaRPr lang="pl-PL"/>
        </a:p>
      </dgm:t>
    </dgm:pt>
    <dgm:pt modelId="{0DEA4AF2-3AC5-4825-BB0F-C3F9C69C3BFE}">
      <dgm:prSet phldrT="[Teks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 tIns="0" bIns="648000"/>
        <a:lstStyle/>
        <a:p>
          <a:pPr algn="ctr"/>
          <a:r>
            <a:rPr lang="pl-PL" sz="2000" b="1" dirty="0">
              <a:solidFill>
                <a:schemeClr val="tx1"/>
              </a:solidFill>
              <a:latin typeface="+mn-lt"/>
              <a:cs typeface="Arial" pitchFamily="34" charset="0"/>
            </a:rPr>
            <a:t> </a:t>
          </a:r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Nauczyciele    26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Stażyści              1 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Kontraktowi       3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 Mianowani        3</a:t>
          </a:r>
        </a:p>
        <a:p>
          <a:pPr algn="ctr"/>
          <a:r>
            <a:rPr lang="pl-PL" sz="2000" b="1" dirty="0">
              <a:solidFill>
                <a:srgbClr val="0000FF"/>
              </a:solidFill>
              <a:latin typeface="+mn-lt"/>
              <a:cs typeface="Arial" pitchFamily="34" charset="0"/>
            </a:rPr>
            <a:t>  Dyplomowani  19</a:t>
          </a:r>
        </a:p>
      </dgm:t>
    </dgm:pt>
    <dgm:pt modelId="{DCF3F94F-0532-4239-AB89-D82F12596A02}" type="parTrans" cxnId="{16D36315-B4E3-463C-B21D-996B7A626AB5}">
      <dgm:prSet/>
      <dgm:spPr/>
      <dgm:t>
        <a:bodyPr/>
        <a:lstStyle/>
        <a:p>
          <a:endParaRPr lang="pl-PL"/>
        </a:p>
      </dgm:t>
    </dgm:pt>
    <dgm:pt modelId="{F7E28282-1FFB-493B-8BAC-705B75465397}" type="sibTrans" cxnId="{16D36315-B4E3-463C-B21D-996B7A626AB5}">
      <dgm:prSet/>
      <dgm:spPr/>
      <dgm:t>
        <a:bodyPr/>
        <a:lstStyle/>
        <a:p>
          <a:endParaRPr lang="pl-PL"/>
        </a:p>
      </dgm:t>
    </dgm:pt>
    <dgm:pt modelId="{8F4853ED-0B72-418A-828B-341D12425489}" type="pres">
      <dgm:prSet presAssocID="{777DF629-235C-453D-B207-03939C4D601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8A2943-000B-470E-B17D-42DB0CAFD32E}" type="pres">
      <dgm:prSet presAssocID="{777DF629-235C-453D-B207-03939C4D6012}" presName="matrix" presStyleCnt="0"/>
      <dgm:spPr/>
    </dgm:pt>
    <dgm:pt modelId="{7FA3713E-DB6F-4471-B223-47A7549EBBBC}" type="pres">
      <dgm:prSet presAssocID="{777DF629-235C-453D-B207-03939C4D6012}" presName="tile1" presStyleLbl="node1" presStyleIdx="0" presStyleCnt="4" custLinFactNeighborX="-1001" custLinFactNeighborY="-1149"/>
      <dgm:spPr/>
    </dgm:pt>
    <dgm:pt modelId="{0032D27F-24FC-44B5-B7D7-F23E4CF17259}" type="pres">
      <dgm:prSet presAssocID="{777DF629-235C-453D-B207-03939C4D601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D9889AB-3974-4D1B-B421-C39F1BDFBECB}" type="pres">
      <dgm:prSet presAssocID="{777DF629-235C-453D-B207-03939C4D6012}" presName="tile2" presStyleLbl="node1" presStyleIdx="1" presStyleCnt="4" custScaleX="102065" custScaleY="101029" custLinFactNeighborX="-850" custLinFactNeighborY="-1149"/>
      <dgm:spPr/>
    </dgm:pt>
    <dgm:pt modelId="{7025FC08-BF99-4D6F-A17C-E5F258CB655B}" type="pres">
      <dgm:prSet presAssocID="{777DF629-235C-453D-B207-03939C4D601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5C41B28-96C7-4E7A-81BB-39558F04DF33}" type="pres">
      <dgm:prSet presAssocID="{777DF629-235C-453D-B207-03939C4D6012}" presName="tile3" presStyleLbl="node1" presStyleIdx="2" presStyleCnt="4" custScaleY="105548" custLinFactNeighborX="-1400" custLinFactNeighborY="-1460"/>
      <dgm:spPr/>
    </dgm:pt>
    <dgm:pt modelId="{7AB3C890-1B43-417E-B43A-8B9E862B525E}" type="pres">
      <dgm:prSet presAssocID="{777DF629-235C-453D-B207-03939C4D601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B8FEAC0-7108-4FA5-BB0E-34C11B346DB8}" type="pres">
      <dgm:prSet presAssocID="{777DF629-235C-453D-B207-03939C4D6012}" presName="tile4" presStyleLbl="node1" presStyleIdx="3" presStyleCnt="4" custScaleX="102030" custScaleY="103338" custLinFactNeighborX="-365" custLinFactNeighborY="324"/>
      <dgm:spPr/>
    </dgm:pt>
    <dgm:pt modelId="{D585E9FB-DAF9-4DB0-AE5A-758D50A338C6}" type="pres">
      <dgm:prSet presAssocID="{777DF629-235C-453D-B207-03939C4D601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CBBB40E-41A5-4EA9-A501-984CA3E75DE9}" type="pres">
      <dgm:prSet presAssocID="{777DF629-235C-453D-B207-03939C4D6012}" presName="centerTile" presStyleLbl="fgShp" presStyleIdx="0" presStyleCnt="1" custScaleX="105289" custScaleY="67789" custLinFactNeighborX="-4076" custLinFactNeighborY="2030">
        <dgm:presLayoutVars>
          <dgm:chMax val="0"/>
          <dgm:chPref val="0"/>
        </dgm:presLayoutVars>
      </dgm:prSet>
      <dgm:spPr/>
    </dgm:pt>
  </dgm:ptLst>
  <dgm:cxnLst>
    <dgm:cxn modelId="{A972180C-5A9E-4840-9C5A-CC372B2E1E66}" type="presOf" srcId="{1EACF59B-AF17-4D1C-BF87-554CE68D3405}" destId="{7025FC08-BF99-4D6F-A17C-E5F258CB655B}" srcOrd="1" destOrd="0" presId="urn:microsoft.com/office/officeart/2005/8/layout/matrix1"/>
    <dgm:cxn modelId="{16D36315-B4E3-463C-B21D-996B7A626AB5}" srcId="{AE19958F-DDE8-439D-B6CB-084A2F597A8A}" destId="{0DEA4AF2-3AC5-4825-BB0F-C3F9C69C3BFE}" srcOrd="3" destOrd="0" parTransId="{DCF3F94F-0532-4239-AB89-D82F12596A02}" sibTransId="{F7E28282-1FFB-493B-8BAC-705B75465397}"/>
    <dgm:cxn modelId="{0BF73916-B227-4B18-A190-5831D9CF0CE3}" type="presOf" srcId="{B12F9D78-3428-440B-8D14-5B4D5920FE8C}" destId="{7AB3C890-1B43-417E-B43A-8B9E862B525E}" srcOrd="1" destOrd="0" presId="urn:microsoft.com/office/officeart/2005/8/layout/matrix1"/>
    <dgm:cxn modelId="{1C716219-F053-4E92-825C-2BCF6C564A91}" type="presOf" srcId="{AE19958F-DDE8-439D-B6CB-084A2F597A8A}" destId="{6CBBB40E-41A5-4EA9-A501-984CA3E75DE9}" srcOrd="0" destOrd="0" presId="urn:microsoft.com/office/officeart/2005/8/layout/matrix1"/>
    <dgm:cxn modelId="{34D57545-6D4D-4BC5-B711-A8F861139A84}" type="presOf" srcId="{1EACF59B-AF17-4D1C-BF87-554CE68D3405}" destId="{4D9889AB-3974-4D1B-B421-C39F1BDFBECB}" srcOrd="0" destOrd="0" presId="urn:microsoft.com/office/officeart/2005/8/layout/matrix1"/>
    <dgm:cxn modelId="{4F5EDC55-72B5-4865-B21D-95F55C05B4D8}" type="presOf" srcId="{BCD1390F-820C-49BC-A106-4C2793C0E3D9}" destId="{0032D27F-24FC-44B5-B7D7-F23E4CF17259}" srcOrd="1" destOrd="0" presId="urn:microsoft.com/office/officeart/2005/8/layout/matrix1"/>
    <dgm:cxn modelId="{9DA85B8B-529B-4797-BF44-EE4BADEC9D58}" type="presOf" srcId="{777DF629-235C-453D-B207-03939C4D6012}" destId="{8F4853ED-0B72-418A-828B-341D12425489}" srcOrd="0" destOrd="0" presId="urn:microsoft.com/office/officeart/2005/8/layout/matrix1"/>
    <dgm:cxn modelId="{731D5A90-0F16-4066-9E5F-98634689959D}" type="presOf" srcId="{0DEA4AF2-3AC5-4825-BB0F-C3F9C69C3BFE}" destId="{3B8FEAC0-7108-4FA5-BB0E-34C11B346DB8}" srcOrd="0" destOrd="0" presId="urn:microsoft.com/office/officeart/2005/8/layout/matrix1"/>
    <dgm:cxn modelId="{EF529694-DE68-49EB-A74D-BDD595C8D9EB}" srcId="{AE19958F-DDE8-439D-B6CB-084A2F597A8A}" destId="{1EACF59B-AF17-4D1C-BF87-554CE68D3405}" srcOrd="1" destOrd="0" parTransId="{7C246BC9-7098-4139-99ED-321E860B7AD6}" sibTransId="{DB4C7214-7413-4BAC-BB4D-5DABA5ACD580}"/>
    <dgm:cxn modelId="{DAFE719B-AFDA-4F0D-A75B-89018D86FD27}" type="presOf" srcId="{BCD1390F-820C-49BC-A106-4C2793C0E3D9}" destId="{7FA3713E-DB6F-4471-B223-47A7549EBBBC}" srcOrd="0" destOrd="0" presId="urn:microsoft.com/office/officeart/2005/8/layout/matrix1"/>
    <dgm:cxn modelId="{0E21C1A1-A8F5-4D0A-98E2-9ED18FB44DC7}" srcId="{AE19958F-DDE8-439D-B6CB-084A2F597A8A}" destId="{BCD1390F-820C-49BC-A106-4C2793C0E3D9}" srcOrd="0" destOrd="0" parTransId="{6B527BF9-5C89-4F70-A504-37E738AB9B1D}" sibTransId="{A81B9EDF-FE83-4E0B-9FD7-1AA112DFC3BF}"/>
    <dgm:cxn modelId="{71F709BA-F18D-496E-9F5A-3B33BA2B039F}" type="presOf" srcId="{B12F9D78-3428-440B-8D14-5B4D5920FE8C}" destId="{45C41B28-96C7-4E7A-81BB-39558F04DF33}" srcOrd="0" destOrd="0" presId="urn:microsoft.com/office/officeart/2005/8/layout/matrix1"/>
    <dgm:cxn modelId="{899B2AD1-436E-4E0A-AB6E-4FA966AB3890}" srcId="{AE19958F-DDE8-439D-B6CB-084A2F597A8A}" destId="{B12F9D78-3428-440B-8D14-5B4D5920FE8C}" srcOrd="2" destOrd="0" parTransId="{4FCB3A70-73DA-4C53-B522-3AFAA9A1FFF5}" sibTransId="{EBEA7D6B-ADCE-413F-94A1-5EC49210D7CE}"/>
    <dgm:cxn modelId="{CE6763D4-6139-4159-9415-8FE88E0E8361}" type="presOf" srcId="{0DEA4AF2-3AC5-4825-BB0F-C3F9C69C3BFE}" destId="{D585E9FB-DAF9-4DB0-AE5A-758D50A338C6}" srcOrd="1" destOrd="0" presId="urn:microsoft.com/office/officeart/2005/8/layout/matrix1"/>
    <dgm:cxn modelId="{1E57D6D9-84CB-43F6-A82A-A74EC214E0A1}" srcId="{777DF629-235C-453D-B207-03939C4D6012}" destId="{AE19958F-DDE8-439D-B6CB-084A2F597A8A}" srcOrd="0" destOrd="0" parTransId="{C8ECE69F-44EB-4322-B1C4-539C4E250661}" sibTransId="{09DFEE1C-8057-4AE7-80F4-FCE5E05FDA2B}"/>
    <dgm:cxn modelId="{49ADEBE3-EE92-4449-806E-672B10BD4EAA}" type="presParOf" srcId="{8F4853ED-0B72-418A-828B-341D12425489}" destId="{698A2943-000B-470E-B17D-42DB0CAFD32E}" srcOrd="0" destOrd="0" presId="urn:microsoft.com/office/officeart/2005/8/layout/matrix1"/>
    <dgm:cxn modelId="{B15C71F2-D83C-4EF5-9636-E919AFA97EDB}" type="presParOf" srcId="{698A2943-000B-470E-B17D-42DB0CAFD32E}" destId="{7FA3713E-DB6F-4471-B223-47A7549EBBBC}" srcOrd="0" destOrd="0" presId="urn:microsoft.com/office/officeart/2005/8/layout/matrix1"/>
    <dgm:cxn modelId="{492DA22C-DD21-4108-BF73-96944034BC46}" type="presParOf" srcId="{698A2943-000B-470E-B17D-42DB0CAFD32E}" destId="{0032D27F-24FC-44B5-B7D7-F23E4CF17259}" srcOrd="1" destOrd="0" presId="urn:microsoft.com/office/officeart/2005/8/layout/matrix1"/>
    <dgm:cxn modelId="{7840CC04-C333-48C9-BEA8-BAC852C301B0}" type="presParOf" srcId="{698A2943-000B-470E-B17D-42DB0CAFD32E}" destId="{4D9889AB-3974-4D1B-B421-C39F1BDFBECB}" srcOrd="2" destOrd="0" presId="urn:microsoft.com/office/officeart/2005/8/layout/matrix1"/>
    <dgm:cxn modelId="{2365B367-6CC6-4D5D-A7F2-D78FB0BC23E9}" type="presParOf" srcId="{698A2943-000B-470E-B17D-42DB0CAFD32E}" destId="{7025FC08-BF99-4D6F-A17C-E5F258CB655B}" srcOrd="3" destOrd="0" presId="urn:microsoft.com/office/officeart/2005/8/layout/matrix1"/>
    <dgm:cxn modelId="{6D1E809D-99E0-4ACB-81CB-49B4208976A1}" type="presParOf" srcId="{698A2943-000B-470E-B17D-42DB0CAFD32E}" destId="{45C41B28-96C7-4E7A-81BB-39558F04DF33}" srcOrd="4" destOrd="0" presId="urn:microsoft.com/office/officeart/2005/8/layout/matrix1"/>
    <dgm:cxn modelId="{BB9D97D0-4B82-4288-97EB-F99590E4F187}" type="presParOf" srcId="{698A2943-000B-470E-B17D-42DB0CAFD32E}" destId="{7AB3C890-1B43-417E-B43A-8B9E862B525E}" srcOrd="5" destOrd="0" presId="urn:microsoft.com/office/officeart/2005/8/layout/matrix1"/>
    <dgm:cxn modelId="{925A03DD-9D0D-4440-BDD3-ECCFB88E1532}" type="presParOf" srcId="{698A2943-000B-470E-B17D-42DB0CAFD32E}" destId="{3B8FEAC0-7108-4FA5-BB0E-34C11B346DB8}" srcOrd="6" destOrd="0" presId="urn:microsoft.com/office/officeart/2005/8/layout/matrix1"/>
    <dgm:cxn modelId="{2CC128D8-2334-4C34-A262-C874FFB4FB7D}" type="presParOf" srcId="{698A2943-000B-470E-B17D-42DB0CAFD32E}" destId="{D585E9FB-DAF9-4DB0-AE5A-758D50A338C6}" srcOrd="7" destOrd="0" presId="urn:microsoft.com/office/officeart/2005/8/layout/matrix1"/>
    <dgm:cxn modelId="{85FF5FB1-64CA-4B08-BA35-E0F7F105DCF7}" type="presParOf" srcId="{8F4853ED-0B72-418A-828B-341D12425489}" destId="{6CBBB40E-41A5-4EA9-A501-984CA3E75DE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3713E-DB6F-4471-B223-47A7549EBBBC}">
      <dsp:nvSpPr>
        <dsp:cNvPr id="0" name=""/>
        <dsp:cNvSpPr/>
      </dsp:nvSpPr>
      <dsp:spPr>
        <a:xfrm rot="16200000">
          <a:off x="1288641" y="-1347432"/>
          <a:ext cx="2745943" cy="5378762"/>
        </a:xfrm>
        <a:prstGeom prst="round1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LICZBA ODDZIAŁÓW 10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Liczba dzieci 237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3 </a:t>
          </a:r>
          <a:r>
            <a:rPr lang="pl-PL" sz="2000" b="1" kern="1200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4 </a:t>
          </a:r>
          <a:r>
            <a:rPr lang="pl-PL" sz="2000" b="1" kern="1200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endParaRPr lang="pl-PL" sz="2000" b="1" kern="1200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5 </a:t>
          </a:r>
          <a:r>
            <a:rPr lang="pl-PL" sz="2000" b="1" kern="1200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endParaRPr lang="pl-PL" sz="2000" b="1" kern="1200" dirty="0">
            <a:solidFill>
              <a:srgbClr val="0000FF"/>
            </a:solidFill>
            <a:latin typeface="+mn-lt"/>
            <a:cs typeface="Arial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6 </a:t>
          </a:r>
          <a:r>
            <a:rPr lang="pl-PL" sz="2000" b="1" kern="1200" dirty="0" err="1">
              <a:solidFill>
                <a:srgbClr val="0000FF"/>
              </a:solidFill>
              <a:latin typeface="+mn-lt"/>
              <a:cs typeface="Arial" pitchFamily="34" charset="0"/>
            </a:rPr>
            <a:t>latki</a:t>
          </a:r>
          <a:endParaRPr lang="pl-PL" sz="2000" b="1" kern="1200" dirty="0">
            <a:solidFill>
              <a:srgbClr val="0000FF"/>
            </a:solidFill>
            <a:latin typeface="+mn-lt"/>
            <a:cs typeface="Arial" pitchFamily="34" charset="0"/>
          </a:endParaRPr>
        </a:p>
      </dsp:txBody>
      <dsp:txXfrm rot="5400000">
        <a:off x="-27768" y="-31022"/>
        <a:ext cx="5378762" cy="2059457"/>
      </dsp:txXfrm>
    </dsp:sp>
    <dsp:sp modelId="{4D9889AB-3974-4D1B-B421-C39F1BDFBECB}">
      <dsp:nvSpPr>
        <dsp:cNvPr id="0" name=""/>
        <dsp:cNvSpPr/>
      </dsp:nvSpPr>
      <dsp:spPr>
        <a:xfrm>
          <a:off x="5249739" y="-45150"/>
          <a:ext cx="5489833" cy="2774198"/>
        </a:xfrm>
        <a:prstGeom prst="round1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1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dirty="0"/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+mn-lt"/>
              <a:cs typeface="Arial" pitchFamily="34" charset="0"/>
            </a:rPr>
            <a:t>          </a:t>
          </a: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Nauczyciele specjaliści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                Logopeda – 1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                Pedagog – 1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                Religia - 1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Nauczyciel języka nowożytnego - 1</a:t>
          </a:r>
        </a:p>
      </dsp:txBody>
      <dsp:txXfrm>
        <a:off x="5249739" y="-45150"/>
        <a:ext cx="5489833" cy="2080649"/>
      </dsp:txXfrm>
    </dsp:sp>
    <dsp:sp modelId="{45C41B28-96C7-4E7A-81BB-39558F04DF33}">
      <dsp:nvSpPr>
        <dsp:cNvPr id="0" name=""/>
        <dsp:cNvSpPr/>
      </dsp:nvSpPr>
      <dsp:spPr>
        <a:xfrm rot="10800000">
          <a:off x="-27767" y="2598657"/>
          <a:ext cx="5378762" cy="2898287"/>
        </a:xfrm>
        <a:prstGeom prst="round1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Pracownicy administracji i obsługi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26 osoby</a:t>
          </a:r>
        </a:p>
      </dsp:txBody>
      <dsp:txXfrm rot="10800000">
        <a:off x="-27767" y="3323229"/>
        <a:ext cx="5378762" cy="2173715"/>
      </dsp:txXfrm>
    </dsp:sp>
    <dsp:sp modelId="{3B8FEAC0-7108-4FA5-BB0E-34C11B346DB8}">
      <dsp:nvSpPr>
        <dsp:cNvPr id="0" name=""/>
        <dsp:cNvSpPr/>
      </dsp:nvSpPr>
      <dsp:spPr>
        <a:xfrm rot="5400000">
          <a:off x="6601942" y="1343916"/>
          <a:ext cx="2837602" cy="5487951"/>
        </a:xfrm>
        <a:prstGeom prst="round1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2240" tIns="0" rIns="142240" bIns="6480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+mn-lt"/>
              <a:cs typeface="Arial" pitchFamily="34" charset="0"/>
            </a:rPr>
            <a:t> </a:t>
          </a: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Nauczyciele    26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Stażyści              1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Kontraktowi       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 Mianowani        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00FF"/>
              </a:solidFill>
              <a:latin typeface="+mn-lt"/>
              <a:cs typeface="Arial" pitchFamily="34" charset="0"/>
            </a:rPr>
            <a:t>  Dyplomowani  19</a:t>
          </a:r>
        </a:p>
      </dsp:txBody>
      <dsp:txXfrm rot="-5400000">
        <a:off x="5276767" y="3378491"/>
        <a:ext cx="5487951" cy="2128201"/>
      </dsp:txXfrm>
    </dsp:sp>
    <dsp:sp modelId="{6CBBB40E-41A5-4EA9-A501-984CA3E75DE9}">
      <dsp:nvSpPr>
        <dsp:cNvPr id="0" name=""/>
        <dsp:cNvSpPr/>
      </dsp:nvSpPr>
      <dsp:spPr>
        <a:xfrm>
          <a:off x="3548245" y="2308452"/>
          <a:ext cx="3397947" cy="930723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FF"/>
              </a:solidFill>
              <a:latin typeface="+mn-lt"/>
            </a:rPr>
            <a:t>PRZEDSZKOLE 02.11.1973r. </a:t>
          </a:r>
        </a:p>
      </dsp:txBody>
      <dsp:txXfrm>
        <a:off x="3593679" y="2353886"/>
        <a:ext cx="3307079" cy="839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Prostokąt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Prostokąt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Prostokąt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Prostokąt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Prostokąt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Prostokąt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7" name="Grupa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Prostokąt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9" name="Prostokąt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Prostokąt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Prostokąt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Prostokąt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Prostokąt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Prostokąt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Prostokąt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Prostokąt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Prostokąt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1" name="Grupa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Prostokąt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Prostokąt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4" name="Grupa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Prostokąt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Prostokąt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7" name="Grupa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Prostokąt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9" name="Prostokąt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Prostokąt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Prostokąt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pl-PL" smtClean="0"/>
              <a:pPr/>
              <a:t>11.08.2020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97261" y="933857"/>
            <a:ext cx="7591424" cy="2052536"/>
          </a:xfrm>
        </p:spPr>
        <p:txBody>
          <a:bodyPr/>
          <a:lstStyle/>
          <a:p>
            <a:br>
              <a:rPr lang="pl-PL" sz="1600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643974" y="972766"/>
            <a:ext cx="9523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Przedszkole Miejskie Nr 2 „Pod Topolą” </a:t>
            </a:r>
          </a:p>
          <a:p>
            <a:pPr algn="ctr"/>
            <a:r>
              <a:rPr lang="pl-P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Barlinku</a:t>
            </a:r>
            <a:endParaRPr lang="pl-PL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Basia\Desktop\logo - przedszko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442" y="2324912"/>
            <a:ext cx="3725693" cy="36186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5051" y="76199"/>
            <a:ext cx="7591424" cy="1495425"/>
          </a:xfrm>
        </p:spPr>
        <p:txBody>
          <a:bodyPr/>
          <a:lstStyle/>
          <a:p>
            <a:br>
              <a:rPr lang="pl-PL" sz="1600" i="1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https://cloud1.edupage.org/cloud/img83cf380eb2ef3cdfebe2.jpg?z%3A%2BAKg920%2BXnZEk6w%2B3bVGe83s8HlVfDIR0pg5pi5BoCnj4VC7i9N3%2FGNpP%2BPrphJy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212" y="719846"/>
            <a:ext cx="10583693" cy="545721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27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5051" y="76199"/>
            <a:ext cx="7591424" cy="1495425"/>
          </a:xfrm>
        </p:spPr>
        <p:txBody>
          <a:bodyPr/>
          <a:lstStyle/>
          <a:p>
            <a:br>
              <a:rPr lang="pl-PL" sz="1600" i="1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https://cloud.edupage.org/cloud/img007.jpg?z%3AobsZOsLnvhgSNmzZmTzLb8PwITlpfjT4fuyTwxlFeyV8zHqZKfawgj7j2t9w3ldR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663" y="749030"/>
            <a:ext cx="4990290" cy="53599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Obraz 7" descr="https://cloud1.edupage.org/cloud/img008.jpg?z%3A6VISE9z6VMEwM4fxPP6mBIuTD8c3zq6VJwmrFTF9oFpgGhP6TMMbljCiGaSskOx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974" y="729574"/>
            <a:ext cx="5184843" cy="54085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27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5051" y="76199"/>
            <a:ext cx="7591424" cy="1495425"/>
          </a:xfrm>
        </p:spPr>
        <p:txBody>
          <a:bodyPr/>
          <a:lstStyle/>
          <a:p>
            <a:br>
              <a:rPr lang="pl-PL" sz="1600" i="1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Basia\Desktop\zdięcia do prezentacji\20170322_150956.jpg"/>
          <p:cNvPicPr>
            <a:picLocks noChangeAspect="1" noChangeArrowheads="1"/>
          </p:cNvPicPr>
          <p:nvPr/>
        </p:nvPicPr>
        <p:blipFill>
          <a:blip r:embed="rId2" cstate="print">
            <a:lum bright="-13000" contrast="37000"/>
          </a:blip>
          <a:srcRect/>
          <a:stretch>
            <a:fillRect/>
          </a:stretch>
        </p:blipFill>
        <p:spPr bwMode="auto">
          <a:xfrm>
            <a:off x="5624005" y="729574"/>
            <a:ext cx="5796267" cy="541830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Obraz 6" descr="https://cloud1.edupage.org/cloud/imgbd14c9005356da0201b4.jpg?z%3Aiy4o887I1V28J1RqUTq4IadT%2B25eObH5Bh9e%2B15ML5R70pie1JU1F8qhF9G2lYe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574" y="719847"/>
            <a:ext cx="4348265" cy="54183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27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5051" y="76199"/>
            <a:ext cx="7591424" cy="1495425"/>
          </a:xfrm>
        </p:spPr>
        <p:txBody>
          <a:bodyPr/>
          <a:lstStyle/>
          <a:p>
            <a:br>
              <a:rPr lang="pl-PL" sz="1600" i="1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990850" y="219075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00FF"/>
                </a:solidFill>
                <a:cs typeface="Arial" pitchFamily="34" charset="0"/>
              </a:rPr>
              <a:t>Warunki  lokalowe</a:t>
            </a:r>
            <a:endParaRPr lang="pl-PL" sz="2000" b="1" dirty="0">
              <a:solidFill>
                <a:srgbClr val="0000FF"/>
              </a:solidFill>
            </a:endParaRPr>
          </a:p>
        </p:txBody>
      </p:sp>
      <p:pic>
        <p:nvPicPr>
          <p:cNvPr id="8" name="Picture 2" descr="C:\Users\Basia\Desktop\zdięcia do prezentacji\Basia 49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29574" y="719845"/>
            <a:ext cx="10729609" cy="53404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27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5051" y="76199"/>
            <a:ext cx="7591424" cy="1495425"/>
          </a:xfrm>
        </p:spPr>
        <p:txBody>
          <a:bodyPr/>
          <a:lstStyle/>
          <a:p>
            <a:br>
              <a:rPr lang="pl-PL" sz="1600" i="1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Basia\Desktop\zdięcia do prezentacji\20170608_131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119" y="797668"/>
            <a:ext cx="10700426" cy="53015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27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Basia\Pictures\2017-05-25 Basia\Basia 477.jpg"/>
          <p:cNvPicPr>
            <a:picLocks noChangeAspect="1" noChangeArrowheads="1"/>
          </p:cNvPicPr>
          <p:nvPr/>
        </p:nvPicPr>
        <p:blipFill>
          <a:blip r:embed="rId2" cstate="print">
            <a:lum bright="-1000" contrast="17000"/>
          </a:blip>
          <a:srcRect/>
          <a:stretch>
            <a:fillRect/>
          </a:stretch>
        </p:blipFill>
        <p:spPr bwMode="auto">
          <a:xfrm>
            <a:off x="758757" y="710119"/>
            <a:ext cx="5204298" cy="53696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Basia\Desktop\zdięcia do prezentacji\20170525_155044.jpg"/>
          <p:cNvPicPr>
            <a:picLocks noChangeAspect="1" noChangeArrowheads="1"/>
          </p:cNvPicPr>
          <p:nvPr/>
        </p:nvPicPr>
        <p:blipFill>
          <a:blip r:embed="rId3" cstate="print">
            <a:lum bright="6000" contrast="-4000"/>
          </a:blip>
          <a:srcRect/>
          <a:stretch>
            <a:fillRect/>
          </a:stretch>
        </p:blipFill>
        <p:spPr bwMode="auto">
          <a:xfrm>
            <a:off x="6245157" y="690663"/>
            <a:ext cx="5252936" cy="53696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Basia\Desktop\zdięcia do prezentacji\20170322_15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119" y="749030"/>
            <a:ext cx="10729609" cy="538912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Basia\Desktop\Prezentacja - Wojciech\basia\20170414_095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029" y="781050"/>
            <a:ext cx="10642059" cy="5286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asia\Desktop\Prezentacja - Wojciech\basia\20170414_095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561" y="778212"/>
            <a:ext cx="10659893" cy="52794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med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asia\Desktop\Prezentacja - Wojciech\basia\20170414_095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757" y="749030"/>
            <a:ext cx="10612878" cy="53084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med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43176" y="-409576"/>
            <a:ext cx="7591424" cy="1495425"/>
          </a:xfrm>
        </p:spPr>
        <p:txBody>
          <a:bodyPr/>
          <a:lstStyle/>
          <a:p>
            <a:br>
              <a:rPr lang="pl-PL" sz="1600" b="1" dirty="0"/>
            </a:br>
            <a:br>
              <a:rPr lang="pl-PL" sz="1600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Basia\Desktop\Nowy folder\20170425_165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87" y="785735"/>
            <a:ext cx="5661498" cy="5877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9" name="Picture 2" descr="C:\Users\Basia\Desktop\Nowy folder\20170425_165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122" y="778213"/>
            <a:ext cx="6005963" cy="58949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2816429" y="215384"/>
            <a:ext cx="7524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0000FF"/>
                </a:solidFill>
                <a:latin typeface="Arial Black" pitchFamily="34" charset="0"/>
              </a:rPr>
              <a:t>CHARAKTERYSTYKA</a:t>
            </a:r>
            <a:r>
              <a:rPr lang="pl-PL" sz="2800" b="1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pl-PL" sz="2800" b="1" dirty="0">
                <a:solidFill>
                  <a:srgbClr val="0000FF"/>
                </a:solidFill>
                <a:latin typeface="Arial Black" pitchFamily="34" charset="0"/>
              </a:rPr>
              <a:t>PRZEDSZKOLA</a:t>
            </a:r>
            <a:endParaRPr lang="pl-PL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asia\Desktop\zdięcia do prezentacji\20170322_150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4" y="771526"/>
            <a:ext cx="10687051" cy="52482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med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s://cloud.edupage.org/cloud/imgf5dc0b6c09816142f041.jpg?z%3ASQAM7F91O1lm9uoo9CwWJisCJoTIa1GB23fbsMG8ZB91PDW%2FHWc9ZP3tVmTmaNol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588" y="749030"/>
            <a:ext cx="4509986" cy="53599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Obraz 4" descr="https://cloud1.edupage.org/cloud/img7cf4c7ce088576575c68.jpg?z%3AF%2BlEX9I6DlO%2FD%2BL9RkjK2Zpe9KwZ6a3THF6IfJV%2F8IqYMlPpKkr9VtaWpzmdBz6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6596" y="768485"/>
            <a:ext cx="5573949" cy="53113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s://cloud1.edupage.org/cloud/imgd245b5e16c8830d05889.jpg?z%3AVyfkmQf7dLLGFJibPXeZyojx0Eiw1Zme%2B2Y9WQQ1LdcUVPtaUlSVIWyWuFy8Vbo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485" y="680936"/>
            <a:ext cx="10651787" cy="52800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ttps://cloud.edupage.org/cloud/img6830d22576f3e18e152f.jpg?z%3APForGsv5GXn%2FSAfYwfYNBDFU1hbPRm1hcBDCmAwxh4mippgni9ZUrVaaG7FOCF0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847" y="723900"/>
            <a:ext cx="5157078" cy="54239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Obraz 4" descr="https://cloud1.edupage.org/cloud/hdimg9d9f3d685f89e51122c1e83e84cdfd.jpg?z%3AQKYO7%2BDPpX9Z7j8kjPTne%2BdSODSPky1gN%2FhETyoFuw316crn6lDB9Kb6bL%2BkMzE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695325"/>
            <a:ext cx="5239762" cy="54863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s://cloud1.edupage.org/cloud/img7eea85874001d404dd0a.jpg?z%3AfinBxE0JweyI5kgNPvC%2F7gtLxTFBwio2Sf5xXhKHRjkIHrn%2FOwXXn14qcw%2Bm8ZQN"/>
          <p:cNvPicPr/>
          <p:nvPr/>
        </p:nvPicPr>
        <p:blipFill>
          <a:blip r:embed="rId2">
            <a:lum contrast="44000"/>
          </a:blip>
          <a:srcRect/>
          <a:stretch>
            <a:fillRect/>
          </a:stretch>
        </p:blipFill>
        <p:spPr bwMode="auto">
          <a:xfrm>
            <a:off x="768486" y="752475"/>
            <a:ext cx="10671242" cy="5343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sia\Desktop\zdięcia do prezentacji\Basia 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302" y="739302"/>
            <a:ext cx="10710153" cy="53599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ttps://cloud.edupage.org/cloud/img16a2fd88c14e44251b70.jpg?z%3AJa4RIRaufyAo2yV5oQCkws1%2Fae5DCdDVw7YbDCmITbB9l4brilVn5HJQp0EahBB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213" y="771525"/>
            <a:ext cx="10651787" cy="5324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s://cloud.edupage.org/cloud/img762e2d27fa435f2f1c84.jpg?z%3AtPZ%2FFI%2Bqz08B7bvs3jpM%2B0kx8%2FAMp9FvWFoHnxLTnrDY0OWv6FA6bkrirQIUe32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757" y="790575"/>
            <a:ext cx="10700426" cy="5305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https://cloud1.edupage.org/cloud/imge50cb51dabc32c7bbbf8.jpg?z%3A7Ou7DyB8Rlj6tysREE%2BRgG02WBU5uv7q0mFFRKqzEgR5bcvWTBOxC2T9pBctiIUm"/>
          <p:cNvPicPr/>
          <p:nvPr/>
        </p:nvPicPr>
        <p:blipFill>
          <a:blip r:embed="rId2">
            <a:lum bright="-9000" contrast="30000"/>
          </a:blip>
          <a:srcRect/>
          <a:stretch>
            <a:fillRect/>
          </a:stretch>
        </p:blipFill>
        <p:spPr bwMode="auto">
          <a:xfrm>
            <a:off x="6167335" y="700391"/>
            <a:ext cx="5301575" cy="48541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4" name="Picture 2" descr="C:\Users\Basia\Desktop\zdięcia do prezentacji\Basia 47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8000"/>
          </a:blip>
          <a:srcRect/>
          <a:stretch>
            <a:fillRect/>
          </a:stretch>
        </p:blipFill>
        <p:spPr bwMode="auto">
          <a:xfrm>
            <a:off x="749029" y="719847"/>
            <a:ext cx="5068111" cy="48249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sia\Desktop\zdięcia do prezentacji\Basia 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574" y="719847"/>
            <a:ext cx="10700425" cy="54377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14C6C5-1FB5-46CF-A420-ABA144936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9210" y="982980"/>
            <a:ext cx="9601200" cy="571500"/>
          </a:xfrm>
        </p:spPr>
        <p:txBody>
          <a:bodyPr/>
          <a:lstStyle/>
          <a:p>
            <a:br>
              <a:rPr lang="pl-P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857C-C76C-4EC2-8136-4CD38F84A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982980"/>
            <a:ext cx="9601200" cy="5040630"/>
          </a:xfr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Praca naszego przedszkola polega na  tworzeniu  warunków do wszechstronnego  rozwoju  dziecka na miarę jego możliwości i potrzeb. </a:t>
            </a:r>
          </a:p>
          <a:p>
            <a:pPr algn="ctr">
              <a:defRPr/>
            </a:pPr>
            <a:endParaRPr lang="pl-PL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Tworzeniu warunków do zabawy i nauki, oraz  dostarczaniu bodźców do poznawania świata przez własne doświadczenie  pozwalające na rozwijanie zainteresowań i talentów dzieci. </a:t>
            </a:r>
          </a:p>
          <a:p>
            <a:pPr algn="ctr">
              <a:defRPr/>
            </a:pPr>
            <a:endParaRPr lang="pl-PL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Dzięki bogatemu doświadczeniu i wiedzy nauczycieli  wzajemnej,  życzliwej współpracy </a:t>
            </a:r>
          </a:p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rodzicami i środowiskiem pragniemy sprawić, aby  nasi absolwenci bez stresu i obaw wkraczali w progi szkoły.</a:t>
            </a:r>
          </a:p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pragniemy, żeby początek tej drogi był jak najlepszy.</a:t>
            </a:r>
          </a:p>
          <a:p>
            <a:pPr algn="ctr">
              <a:defRPr/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ZAPRASZAMY DO NASZEGO PRZEDSZKOLA </a:t>
            </a:r>
            <a:endParaRPr lang="pl-P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55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asia\Pictures\2017-05-25 Basia\Basia 468.jpg"/>
          <p:cNvPicPr>
            <a:picLocks noChangeAspect="1" noChangeArrowheads="1"/>
          </p:cNvPicPr>
          <p:nvPr/>
        </p:nvPicPr>
        <p:blipFill>
          <a:blip r:embed="rId2" cstate="print">
            <a:lum bright="12000" contrast="17000"/>
          </a:blip>
          <a:srcRect/>
          <a:stretch>
            <a:fillRect/>
          </a:stretch>
        </p:blipFill>
        <p:spPr bwMode="auto">
          <a:xfrm>
            <a:off x="719847" y="719848"/>
            <a:ext cx="10719881" cy="5379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8EAEB-A175-4D84-8B5B-499FF73C1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3060" y="342900"/>
            <a:ext cx="9273540" cy="754380"/>
          </a:xfrm>
        </p:spPr>
        <p:txBody>
          <a:bodyPr/>
          <a:lstStyle/>
          <a:p>
            <a:r>
              <a:rPr lang="pl-PL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ZAPRASZAMY DO NASZEGO PRZEDSZKOLA </a:t>
            </a:r>
            <a:b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A3E07B1-057D-4DDD-9985-B72CC9EB9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4460" y="1645920"/>
            <a:ext cx="9540240" cy="3097530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9E34CC9-9411-4DA5-8CDE-06240BD5005D}"/>
              </a:ext>
            </a:extLst>
          </p:cNvPr>
          <p:cNvSpPr txBox="1"/>
          <p:nvPr/>
        </p:nvSpPr>
        <p:spPr>
          <a:xfrm>
            <a:off x="5314950" y="4583430"/>
            <a:ext cx="6137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Dyrekcja, Grono Pedagogiczne, Pracownicy </a:t>
            </a:r>
          </a:p>
          <a:p>
            <a:r>
              <a:rPr lang="pl-PL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Przedszkola Miejskiego Nr 2 „Pod Topolą” w Barlinku </a:t>
            </a:r>
            <a:endParaRPr lang="pl-PL" b="1" dirty="0">
              <a:solidFill>
                <a:srgbClr val="0000FF"/>
              </a:solidFill>
            </a:endParaRPr>
          </a:p>
        </p:txBody>
      </p:sp>
      <p:pic>
        <p:nvPicPr>
          <p:cNvPr id="7" name="Picture 2" descr="C:\Users\Basia\Desktop\logo - przedszkole.png">
            <a:extLst>
              <a:ext uri="{FF2B5EF4-FFF2-40B4-BE49-F238E27FC236}">
                <a16:creationId xmlns:a16="http://schemas.microsoft.com/office/drawing/2014/main" id="{210CFDCE-D94F-4194-84ED-4BE941A3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442" y="1097280"/>
            <a:ext cx="3725693" cy="3166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Basia\Desktop\Zdjęcia\20170425_164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49" y="752881"/>
            <a:ext cx="10753725" cy="54339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05051" y="228600"/>
            <a:ext cx="7591424" cy="1038225"/>
          </a:xfrm>
        </p:spPr>
        <p:txBody>
          <a:bodyPr/>
          <a:lstStyle/>
          <a:p>
            <a:br>
              <a:rPr lang="pl-PL" sz="1600" b="1" dirty="0"/>
            </a:b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47050" y="2049695"/>
            <a:ext cx="5497901" cy="20689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400" kern="1200" dirty="0"/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>
                <a:latin typeface="Arial Black" pitchFamily="34" charset="0"/>
                <a:cs typeface="Arial" pitchFamily="34" charset="0"/>
              </a:rPr>
              <a:t>Liczba dzieci 247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>
                <a:latin typeface="Arial" pitchFamily="34" charset="0"/>
                <a:cs typeface="Arial" pitchFamily="34" charset="0"/>
              </a:rPr>
              <a:t>3 </a:t>
            </a:r>
            <a:r>
              <a:rPr lang="pl-PL" sz="2400" kern="1200" dirty="0" err="1">
                <a:latin typeface="Arial" pitchFamily="34" charset="0"/>
                <a:cs typeface="Arial" pitchFamily="34" charset="0"/>
              </a:rPr>
              <a:t>latki</a:t>
            </a:r>
            <a:r>
              <a:rPr lang="pl-PL" sz="2400" kern="1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>
                <a:latin typeface="Arial" pitchFamily="34" charset="0"/>
                <a:cs typeface="Arial" pitchFamily="34" charset="0"/>
              </a:rPr>
              <a:t>4 </a:t>
            </a:r>
            <a:r>
              <a:rPr lang="pl-PL" sz="2400" kern="1200" dirty="0" err="1">
                <a:latin typeface="Arial" pitchFamily="34" charset="0"/>
                <a:cs typeface="Arial" pitchFamily="34" charset="0"/>
              </a:rPr>
              <a:t>latki</a:t>
            </a:r>
            <a:endParaRPr lang="pl-PL" sz="2400" kern="1200" dirty="0">
              <a:latin typeface="Arial" pitchFamily="34" charset="0"/>
              <a:cs typeface="Arial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>
                <a:latin typeface="Arial" pitchFamily="34" charset="0"/>
                <a:cs typeface="Arial" pitchFamily="34" charset="0"/>
              </a:rPr>
              <a:t>5 </a:t>
            </a:r>
            <a:r>
              <a:rPr lang="pl-PL" sz="2400" kern="1200" dirty="0" err="1">
                <a:latin typeface="Arial" pitchFamily="34" charset="0"/>
                <a:cs typeface="Arial" pitchFamily="34" charset="0"/>
              </a:rPr>
              <a:t>latki</a:t>
            </a:r>
            <a:endParaRPr lang="pl-PL" sz="2400" kern="1200" dirty="0">
              <a:latin typeface="Arial" pitchFamily="34" charset="0"/>
              <a:cs typeface="Arial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400" kern="1200" dirty="0">
                <a:latin typeface="Arial" pitchFamily="34" charset="0"/>
                <a:cs typeface="Arial" pitchFamily="34" charset="0"/>
              </a:rPr>
              <a:t>6 </a:t>
            </a:r>
            <a:r>
              <a:rPr lang="pl-PL" sz="2400" kern="1200" dirty="0" err="1">
                <a:latin typeface="Arial" pitchFamily="34" charset="0"/>
                <a:cs typeface="Arial" pitchFamily="34" charset="0"/>
              </a:rPr>
              <a:t>latki</a:t>
            </a:r>
            <a:endParaRPr lang="pl-PL" sz="2400" kern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70241850"/>
              </p:ext>
            </p:extLst>
          </p:nvPr>
        </p:nvGraphicFramePr>
        <p:xfrm>
          <a:off x="739302" y="739302"/>
          <a:ext cx="10757525" cy="549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 advClick="0" advTm="2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sia\Desktop\Prezentacja - Wojciech\basia\20170316_10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723900"/>
            <a:ext cx="10725149" cy="5438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Basia\Desktop\Prezentacja - Wojciech\basia\20170316_1013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664" y="749029"/>
            <a:ext cx="10778247" cy="53988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sia\Desktop\Prezentacja - Wojciech\basia\20170316_101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52475"/>
            <a:ext cx="10706100" cy="53530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ttps://cloud1.edupage.org/cloud/imgc0c03443ef3842605c7a.jpg?z%3A5xndBxVE2%2BfALtl5xgsgxswPO2q8svOP2zBGjFygXxiBqYJhl74rYtIXJGC4mYJ%2B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031" y="719847"/>
            <a:ext cx="10671242" cy="54669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2920897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29baff33-f40f-4664-8054-1bde3cabf4f6">This template frames your content with a border that overlays a solid  green line with a sheer green bar. The pale green slide background  is light and airy. The slide layouts include a sample chart, table, and process SmartArt graphic that's also in soft green colors. 
</APDescription>
    <AssetExpire xmlns="29baff33-f40f-4664-8054-1bde3cabf4f6">2029-01-01T08:00:00+00:00</AssetExpire>
    <CampaignTagsTaxHTField0 xmlns="29baff33-f40f-4664-8054-1bde3cabf4f6">
      <Terms xmlns="http://schemas.microsoft.com/office/infopath/2007/PartnerControls"/>
    </CampaignTagsTaxHTField0>
    <IntlLangReviewDate xmlns="29baff33-f40f-4664-8054-1bde3cabf4f6" xsi:nil="true"/>
    <TPFriendlyName xmlns="29baff33-f40f-4664-8054-1bde3cabf4f6" xsi:nil="true"/>
    <IntlLangReview xmlns="29baff33-f40f-4664-8054-1bde3cabf4f6">false</IntlLangReview>
    <LocLastLocAttemptVersionLookup xmlns="29baff33-f40f-4664-8054-1bde3cabf4f6">842602</LocLastLocAttemptVersionLookup>
    <PolicheckWords xmlns="29baff33-f40f-4664-8054-1bde3cabf4f6" xsi:nil="true"/>
    <SubmitterId xmlns="29baff33-f40f-4664-8054-1bde3cabf4f6" xsi:nil="true"/>
    <AcquiredFrom xmlns="29baff33-f40f-4664-8054-1bde3cabf4f6">Internal MS</AcquiredFrom>
    <EditorialStatus xmlns="29baff33-f40f-4664-8054-1bde3cabf4f6">Complete</EditorialStatus>
    <Markets xmlns="29baff33-f40f-4664-8054-1bde3cabf4f6"/>
    <OriginAsset xmlns="29baff33-f40f-4664-8054-1bde3cabf4f6" xsi:nil="true"/>
    <AssetStart xmlns="29baff33-f40f-4664-8054-1bde3cabf4f6">2012-06-14T02:57:00+00:00</AssetStart>
    <FriendlyTitle xmlns="29baff33-f40f-4664-8054-1bde3cabf4f6" xsi:nil="true"/>
    <MarketSpecific xmlns="29baff33-f40f-4664-8054-1bde3cabf4f6">false</MarketSpecific>
    <TPNamespace xmlns="29baff33-f40f-4664-8054-1bde3cabf4f6" xsi:nil="true"/>
    <PublishStatusLookup xmlns="29baff33-f40f-4664-8054-1bde3cabf4f6">
      <Value>369101</Value>
    </PublishStatusLookup>
    <APAuthor xmlns="29baff33-f40f-4664-8054-1bde3cabf4f6">
      <UserInfo>
        <DisplayName>REDMOND\kristaa</DisplayName>
        <AccountId>136</AccountId>
        <AccountType/>
      </UserInfo>
    </APAuthor>
    <TPCommandLine xmlns="29baff33-f40f-4664-8054-1bde3cabf4f6" xsi:nil="true"/>
    <IntlLangReviewer xmlns="29baff33-f40f-4664-8054-1bde3cabf4f6" xsi:nil="true"/>
    <OpenTemplate xmlns="29baff33-f40f-4664-8054-1bde3cabf4f6">true</OpenTemplate>
    <CSXSubmissionDate xmlns="29baff33-f40f-4664-8054-1bde3cabf4f6" xsi:nil="true"/>
    <TaxCatchAll xmlns="29baff33-f40f-4664-8054-1bde3cabf4f6"/>
    <Manager xmlns="29baff33-f40f-4664-8054-1bde3cabf4f6" xsi:nil="true"/>
    <NumericId xmlns="29baff33-f40f-4664-8054-1bde3cabf4f6" xsi:nil="true"/>
    <ParentAssetId xmlns="29baff33-f40f-4664-8054-1bde3cabf4f6" xsi:nil="true"/>
    <OriginalSourceMarket xmlns="29baff33-f40f-4664-8054-1bde3cabf4f6">english</OriginalSourceMarket>
    <ApprovalStatus xmlns="29baff33-f40f-4664-8054-1bde3cabf4f6">InProgress</ApprovalStatus>
    <TPComponent xmlns="29baff33-f40f-4664-8054-1bde3cabf4f6" xsi:nil="true"/>
    <EditorialTags xmlns="29baff33-f40f-4664-8054-1bde3cabf4f6" xsi:nil="true"/>
    <TPExecutable xmlns="29baff33-f40f-4664-8054-1bde3cabf4f6" xsi:nil="true"/>
    <TPLaunchHelpLink xmlns="29baff33-f40f-4664-8054-1bde3cabf4f6" xsi:nil="true"/>
    <LocComments xmlns="29baff33-f40f-4664-8054-1bde3cabf4f6" xsi:nil="true"/>
    <LocRecommendedHandoff xmlns="29baff33-f40f-4664-8054-1bde3cabf4f6" xsi:nil="true"/>
    <SourceTitle xmlns="29baff33-f40f-4664-8054-1bde3cabf4f6" xsi:nil="true"/>
    <CSXUpdate xmlns="29baff33-f40f-4664-8054-1bde3cabf4f6">false</CSXUpdate>
    <IntlLocPriority xmlns="29baff33-f40f-4664-8054-1bde3cabf4f6" xsi:nil="true"/>
    <UAProjectedTotalWords xmlns="29baff33-f40f-4664-8054-1bde3cabf4f6" xsi:nil="true"/>
    <AssetType xmlns="29baff33-f40f-4664-8054-1bde3cabf4f6">TP</AssetType>
    <MachineTranslated xmlns="29baff33-f40f-4664-8054-1bde3cabf4f6">false</MachineTranslated>
    <OutputCachingOn xmlns="29baff33-f40f-4664-8054-1bde3cabf4f6">false</OutputCachingOn>
    <TemplateStatus xmlns="29baff33-f40f-4664-8054-1bde3cabf4f6">Complete</TemplateStatus>
    <IsSearchable xmlns="29baff33-f40f-4664-8054-1bde3cabf4f6">true</IsSearchable>
    <ContentItem xmlns="29baff33-f40f-4664-8054-1bde3cabf4f6" xsi:nil="true"/>
    <HandoffToMSDN xmlns="29baff33-f40f-4664-8054-1bde3cabf4f6" xsi:nil="true"/>
    <ShowIn xmlns="29baff33-f40f-4664-8054-1bde3cabf4f6">Show everywhere</ShowIn>
    <ThumbnailAssetId xmlns="29baff33-f40f-4664-8054-1bde3cabf4f6" xsi:nil="true"/>
    <UALocComments xmlns="29baff33-f40f-4664-8054-1bde3cabf4f6" xsi:nil="true"/>
    <UALocRecommendation xmlns="29baff33-f40f-4664-8054-1bde3cabf4f6">Localize</UALocRecommendation>
    <LastModifiedDateTime xmlns="29baff33-f40f-4664-8054-1bde3cabf4f6" xsi:nil="true"/>
    <LegacyData xmlns="29baff33-f40f-4664-8054-1bde3cabf4f6" xsi:nil="true"/>
    <LocManualTestRequired xmlns="29baff33-f40f-4664-8054-1bde3cabf4f6">false</LocManualTestRequired>
    <ClipArtFilename xmlns="29baff33-f40f-4664-8054-1bde3cabf4f6" xsi:nil="true"/>
    <TPApplication xmlns="29baff33-f40f-4664-8054-1bde3cabf4f6" xsi:nil="true"/>
    <CSXHash xmlns="29baff33-f40f-4664-8054-1bde3cabf4f6" xsi:nil="true"/>
    <DirectSourceMarket xmlns="29baff33-f40f-4664-8054-1bde3cabf4f6">english</DirectSourceMarket>
    <PrimaryImageGen xmlns="29baff33-f40f-4664-8054-1bde3cabf4f6">true</PrimaryImageGen>
    <PlannedPubDate xmlns="29baff33-f40f-4664-8054-1bde3cabf4f6" xsi:nil="true"/>
    <CSXSubmissionMarket xmlns="29baff33-f40f-4664-8054-1bde3cabf4f6" xsi:nil="true"/>
    <Downloads xmlns="29baff33-f40f-4664-8054-1bde3cabf4f6">0</Downloads>
    <ArtSampleDocs xmlns="29baff33-f40f-4664-8054-1bde3cabf4f6" xsi:nil="true"/>
    <TrustLevel xmlns="29baff33-f40f-4664-8054-1bde3cabf4f6">1 Microsoft Managed Content</TrustLevel>
    <BlockPublish xmlns="29baff33-f40f-4664-8054-1bde3cabf4f6">false</BlockPublish>
    <TPLaunchHelpLinkType xmlns="29baff33-f40f-4664-8054-1bde3cabf4f6">Template</TPLaunchHelpLinkType>
    <LocalizationTagsTaxHTField0 xmlns="29baff33-f40f-4664-8054-1bde3cabf4f6">
      <Terms xmlns="http://schemas.microsoft.com/office/infopath/2007/PartnerControls"/>
    </LocalizationTagsTaxHTField0>
    <BusinessGroup xmlns="29baff33-f40f-4664-8054-1bde3cabf4f6" xsi:nil="true"/>
    <Providers xmlns="29baff33-f40f-4664-8054-1bde3cabf4f6" xsi:nil="true"/>
    <TemplateTemplateType xmlns="29baff33-f40f-4664-8054-1bde3cabf4f6">PowerPoint Design Template</TemplateTemplateType>
    <TimesCloned xmlns="29baff33-f40f-4664-8054-1bde3cabf4f6" xsi:nil="true"/>
    <TPAppVersion xmlns="29baff33-f40f-4664-8054-1bde3cabf4f6" xsi:nil="true"/>
    <VoteCount xmlns="29baff33-f40f-4664-8054-1bde3cabf4f6" xsi:nil="true"/>
    <FeatureTagsTaxHTField0 xmlns="29baff33-f40f-4664-8054-1bde3cabf4f6">
      <Terms xmlns="http://schemas.microsoft.com/office/infopath/2007/PartnerControls"/>
    </FeatureTagsTaxHTField0>
    <Provider xmlns="29baff33-f40f-4664-8054-1bde3cabf4f6" xsi:nil="true"/>
    <UACurrentWords xmlns="29baff33-f40f-4664-8054-1bde3cabf4f6" xsi:nil="true"/>
    <AssetId xmlns="29baff33-f40f-4664-8054-1bde3cabf4f6">TP102920896</AssetId>
    <TPClientViewer xmlns="29baff33-f40f-4664-8054-1bde3cabf4f6" xsi:nil="true"/>
    <DSATActionTaken xmlns="29baff33-f40f-4664-8054-1bde3cabf4f6" xsi:nil="true"/>
    <APEditor xmlns="29baff33-f40f-4664-8054-1bde3cabf4f6">
      <UserInfo>
        <DisplayName/>
        <AccountId xsi:nil="true"/>
        <AccountType/>
      </UserInfo>
    </APEditor>
    <TPInstallLocation xmlns="29baff33-f40f-4664-8054-1bde3cabf4f6" xsi:nil="true"/>
    <OOCacheId xmlns="29baff33-f40f-4664-8054-1bde3cabf4f6" xsi:nil="true"/>
    <IsDeleted xmlns="29baff33-f40f-4664-8054-1bde3cabf4f6">false</IsDeleted>
    <PublishTargets xmlns="29baff33-f40f-4664-8054-1bde3cabf4f6">OfficeOnlineVNext</PublishTargets>
    <ApprovalLog xmlns="29baff33-f40f-4664-8054-1bde3cabf4f6" xsi:nil="true"/>
    <BugNumber xmlns="29baff33-f40f-4664-8054-1bde3cabf4f6" xsi:nil="true"/>
    <CrawlForDependencies xmlns="29baff33-f40f-4664-8054-1bde3cabf4f6">false</CrawlForDependencies>
    <InternalTagsTaxHTField0 xmlns="29baff33-f40f-4664-8054-1bde3cabf4f6">
      <Terms xmlns="http://schemas.microsoft.com/office/infopath/2007/PartnerControls"/>
    </InternalTagsTaxHTField0>
    <LastHandOff xmlns="29baff33-f40f-4664-8054-1bde3cabf4f6" xsi:nil="true"/>
    <Milestone xmlns="29baff33-f40f-4664-8054-1bde3cabf4f6" xsi:nil="true"/>
    <OriginalRelease xmlns="29baff33-f40f-4664-8054-1bde3cabf4f6">15</OriginalRelease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UANotes xmlns="29baff33-f40f-4664-8054-1bde3cabf4f6" xsi:nil="true"/>
    <LocMarketGroupTiers2 xmlns="29baff33-f40f-4664-8054-1bde3cabf4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BAAA6E-1493-4950-919E-3BC3AEEECD2D}">
  <ds:schemaRefs>
    <ds:schemaRef ds:uri="http://schemas.microsoft.com/office/2006/metadata/properties"/>
    <ds:schemaRef ds:uri="http://schemas.microsoft.com/office/infopath/2007/PartnerControls"/>
    <ds:schemaRef ds:uri="29baff33-f40f-4664-8054-1bde3cabf4f6"/>
  </ds:schemaRefs>
</ds:datastoreItem>
</file>

<file path=customXml/itemProps2.xml><?xml version="1.0" encoding="utf-8"?>
<ds:datastoreItem xmlns:ds="http://schemas.openxmlformats.org/officeDocument/2006/customXml" ds:itemID="{219371D4-FDE4-44E8-946C-DEDAF397F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4C4809-32CE-4D76-8837-BF87A221E8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211</Words>
  <Application>Microsoft Office PowerPoint</Application>
  <PresentationFormat>Panoramiczny</PresentationFormat>
  <Paragraphs>63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Century Gothic</vt:lpstr>
      <vt:lpstr>Times New Roman</vt:lpstr>
      <vt:lpstr>tf02920897</vt:lpstr>
      <vt:lpstr>  </vt:lpstr>
      <vt:lpstr>   </vt:lpstr>
      <vt:lpstr> </vt:lpstr>
      <vt:lpstr>Prezentacja programu PowerPoint</vt:lpstr>
      <vt:lpstr>   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  </vt:lpstr>
      <vt:lpstr>  </vt:lpstr>
      <vt:lpstr>  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ZAPRASZAMY DO NASZEGO PRZEDSZKOLA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2017-04-10T18:35:49Z</dcterms:created>
  <dcterms:modified xsi:type="dcterms:W3CDTF">2020-08-11T20:57:16Z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CategoryTagsTaxHTField0">
    <vt:lpwstr/>
  </property>
  <property fmtid="{D5CDD505-2E9C-101B-9397-08002B2CF9AE}" pid="11" name="HiddenCategoryTagsTaxHTField0">
    <vt:lpwstr/>
  </property>
</Properties>
</file>